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5" r:id="rId3"/>
    <p:sldId id="258" r:id="rId4"/>
    <p:sldId id="296" r:id="rId5"/>
    <p:sldId id="295" r:id="rId6"/>
    <p:sldId id="284" r:id="rId7"/>
    <p:sldId id="285" r:id="rId8"/>
    <p:sldId id="288" r:id="rId9"/>
    <p:sldId id="291" r:id="rId10"/>
    <p:sldId id="280" r:id="rId11"/>
    <p:sldId id="276" r:id="rId12"/>
    <p:sldId id="281" r:id="rId13"/>
    <p:sldId id="297" r:id="rId14"/>
    <p:sldId id="289" r:id="rId15"/>
    <p:sldId id="293" r:id="rId16"/>
    <p:sldId id="292" r:id="rId17"/>
    <p:sldId id="290" r:id="rId18"/>
    <p:sldId id="287" r:id="rId19"/>
    <p:sldId id="298" r:id="rId20"/>
    <p:sldId id="274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E58"/>
    <a:srgbClr val="6D809C"/>
    <a:srgbClr val="2B1ED9"/>
    <a:srgbClr val="097EFF"/>
    <a:srgbClr val="1431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0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0B918-376E-4105-B361-7BF06E2423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0FC0-E5C5-4ECA-AE41-A1C80024C0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BF09A8-FEB6-404F-A39A-42D9C903A5A8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869AD-D078-41D0-BE7C-03FE14184F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1F9B3-3427-4FA0-922F-0C48972530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5F0B-BA2E-44C2-9232-2095FC354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214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137A5-A12C-47EE-B8E7-AFDAFD1170D2}" type="datetimeFigureOut">
              <a:rPr lang="en-US" smtClean="0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A3B34-8B22-4AA6-AF3B-2BC727028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17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88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5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17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D4177-4657-1A4E-A921-DE8A62DA0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D6553-ECE3-40CA-B942-299F8AE1563A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374874-739E-4FF2-A7F3-377340135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FE68F1-7434-4606-8714-62B4CE9435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236E0C-4FEA-47A6-A298-3452F395A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B8387B4-4677-0648-895D-3D74086786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rgbClr val="0E2E58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CF0CE68A-E1C4-1145-A5AA-5D580F62FD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E2E58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</p:spTree>
    <p:extLst>
      <p:ext uri="{BB962C8B-B14F-4D97-AF65-F5344CB8AC3E}">
        <p14:creationId xmlns:p14="http://schemas.microsoft.com/office/powerpoint/2010/main" val="4142457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804A0-1676-3C49-A32B-21DA7EDE2A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6B68A9A-A833-4ACB-8D44-8D5319773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CFF2D0E-777B-4CB9-8108-B84D955D3B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BFD18A-AB7C-7747-B042-1E242B375525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0378F33-5C8E-1B45-9834-51B30ABEF6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8ADCF7-5AF4-5049-A4F2-C6D139C5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39B684-7C63-8E49-8395-17F2996662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48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88F3A-8881-404D-8783-B2D37DD61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110488D-957F-3C40-A68F-29D340A6D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8D57A0F-CAC3-FF47-B294-FF707EA526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0A70C-CBD7-1343-BB9B-44C68B67DC10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2BA6E0-D7B7-D746-BA8F-1E67048556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7588E0-9743-054F-846C-0338D0DEA7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F6B1041-6D2E-EA4F-BD6D-34F8477A9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E593FC-EA0C-B941-9D02-8466B11A0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9C52A903-1CF1-054F-9EA8-6D86F4549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3869" y="2645886"/>
            <a:ext cx="7901213" cy="631340"/>
          </a:xfrm>
        </p:spPr>
        <p:txBody>
          <a:bodyPr>
            <a:noAutofit/>
          </a:bodyPr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b="1" dirty="0"/>
              <a:t>Presentation Title</a:t>
            </a:r>
            <a:endParaRPr lang="en-US" dirty="0"/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DB7A47C6-47CB-4646-AD8D-980AA62DD6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75" y="3429000"/>
            <a:ext cx="3679825" cy="657225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816B1F-7E47-FA48-A154-6BEA3394FF27}"/>
              </a:ext>
            </a:extLst>
          </p:cNvPr>
          <p:cNvSpPr/>
          <p:nvPr userDrawn="1"/>
        </p:nvSpPr>
        <p:spPr>
          <a:xfrm>
            <a:off x="0" y="5487686"/>
            <a:ext cx="12188952" cy="13728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0FC3C-BF9A-6248-8C0F-CE9899303D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7018"/>
          <a:stretch/>
        </p:blipFill>
        <p:spPr>
          <a:xfrm>
            <a:off x="4754880" y="5487686"/>
            <a:ext cx="2687841" cy="127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E8909F-C26F-8A4B-8139-AB1B3B6A26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22" t="4" b="-4"/>
          <a:stretch/>
        </p:blipFill>
        <p:spPr>
          <a:xfrm flipV="1">
            <a:off x="-3049" y="6151268"/>
            <a:ext cx="4645378" cy="45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89E7F4-00BA-9341-87A1-CA4C83095E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" r="18322" b="-4"/>
          <a:stretch/>
        </p:blipFill>
        <p:spPr>
          <a:xfrm flipV="1">
            <a:off x="7543573" y="6156605"/>
            <a:ext cx="464537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1BF5BC-39BD-41B4-95A9-2DFBCC6285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99921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8000C-2412-4415-B270-AF828BE834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7593238" y="6350793"/>
            <a:ext cx="5687469" cy="45719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FFF6138-AA80-408C-BCB6-50A66DB3A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5250" y="69373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6D9D0E8-27B5-4484-A3CB-83AE97E273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5250" y="1997075"/>
            <a:ext cx="5261723" cy="501650"/>
          </a:xfrm>
        </p:spPr>
        <p:txBody>
          <a:bodyPr>
            <a:normAutofit/>
          </a:bodyPr>
          <a:lstStyle>
            <a:lvl1pPr marL="0" indent="0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B8FB795E-A8B3-417B-81D1-D864B27AABF1}"/>
              </a:ext>
            </a:extLst>
          </p:cNvPr>
          <p:cNvSpPr/>
          <p:nvPr userDrawn="1"/>
        </p:nvSpPr>
        <p:spPr>
          <a:xfrm rot="10800000">
            <a:off x="3869307" y="-1"/>
            <a:ext cx="1130613" cy="1126108"/>
          </a:xfrm>
          <a:prstGeom prst="rtTriangle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25A28D-557A-D14C-9A30-9101180026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93" y="5623263"/>
            <a:ext cx="2430172" cy="12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8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D1898D-4C12-4A66-B219-AE0A8BC5C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7C2CD4-3AD5-4EC9-8A17-4D3550335D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0308" y="2513013"/>
            <a:ext cx="5495407" cy="915987"/>
          </a:xfrm>
        </p:spPr>
        <p:txBody>
          <a:bodyPr>
            <a:noAutofit/>
          </a:bodyPr>
          <a:lstStyle>
            <a:lvl1pPr marL="0" indent="0" algn="ctr">
              <a:buNone/>
              <a:defRPr sz="36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b="1" dirty="0"/>
              <a:t>Divider Title</a:t>
            </a:r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D7831FD9-1DCF-43D0-9835-41556B9E93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0308" y="3429000"/>
            <a:ext cx="5495407" cy="501650"/>
          </a:xfrm>
        </p:spPr>
        <p:txBody>
          <a:bodyPr>
            <a:normAutofit/>
          </a:bodyPr>
          <a:lstStyle>
            <a:lvl1pPr marL="0" indent="0" algn="ctr">
              <a:buNone/>
              <a:defRPr sz="1800" i="1">
                <a:solidFill>
                  <a:srgbClr val="143157"/>
                </a:solidFill>
              </a:defRPr>
            </a:lvl1pPr>
          </a:lstStyle>
          <a:p>
            <a:pPr lvl="0"/>
            <a:r>
              <a:rPr lang="en-US" dirty="0"/>
              <a:t>THIS IS A SUBHEAD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D83F30-E740-A54E-AB8C-DAC05E73DE92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4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40FF6-52C4-4F4C-8CF4-ADE48A054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12BD534-D0E2-4C08-84FD-D4D3AC6738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5137" y="464013"/>
            <a:ext cx="4821202" cy="599034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609FBE-DC60-40E8-99FA-D691CFB604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2738" y="1121827"/>
            <a:ext cx="1919208" cy="5105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66C245-639E-4C1F-9076-DE5568F480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2014" y="1292225"/>
            <a:ext cx="4954326" cy="45942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9EC991C-B24D-468E-A61E-17174036E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5129" y="0"/>
            <a:ext cx="6087097" cy="6858000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/>
          <a:lstStyle>
            <a:lvl1pPr marL="0" indent="0" algn="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7D278B-5DFD-F74F-87F1-EE3A86762A90}"/>
              </a:ext>
            </a:extLst>
          </p:cNvPr>
          <p:cNvPicPr>
            <a:picLocks/>
          </p:cNvPicPr>
          <p:nvPr userDrawn="1"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54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1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98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8B6D6-77B5-4B4A-B233-B5BF6134069B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7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4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3ACAB-13DB-B049-9E6E-DE62984E6546}"/>
              </a:ext>
            </a:extLst>
          </p:cNvPr>
          <p:cNvPicPr>
            <a:picLocks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48226" y="6336792"/>
            <a:ext cx="466344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03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D78793-F68F-4B38-90EB-C5A02593F8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7617"/>
            <a:ext cx="4951603" cy="51185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9062B98-6AB6-48E6-98CC-21BBBF9350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76316" y="458068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 Page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336ADC-6677-4543-9B74-CDDC926809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316" y="1347444"/>
            <a:ext cx="8461095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7438A9-A84E-7B4E-B3CB-C46A7AF17F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6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ACCA2E5-982A-40DD-BF96-42DB250DD647}"/>
              </a:ext>
            </a:extLst>
          </p:cNvPr>
          <p:cNvSpPr/>
          <p:nvPr userDrawn="1"/>
        </p:nvSpPr>
        <p:spPr>
          <a:xfrm>
            <a:off x="8751094" y="3429000"/>
            <a:ext cx="3428999" cy="3428999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  <a:ea typeface="Vitesse Light" charset="0"/>
              <a:cs typeface="Vitesse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9A93C-7889-4DB1-B44C-3AF7B9FEC5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4546618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4CEB750A-4971-426D-BB42-199A2D49C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228" y="3903566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C4E94FF-0745-451B-99A7-2B7C53F34A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76228" y="4788273"/>
            <a:ext cx="6993115" cy="139571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336DA81-F26E-4703-85DD-47E2FCA2D5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6847AB5-0DA1-4133-8650-16D999902B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2888" y="4737099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D613D6A5-A435-4F7B-8F85-720BF57647A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16200000">
            <a:off x="7870826" y="3080446"/>
            <a:ext cx="1262063" cy="1262062"/>
            <a:chOff x="4966" y="1915"/>
            <a:chExt cx="795" cy="795"/>
          </a:xfrm>
        </p:grpSpPr>
        <p:sp>
          <p:nvSpPr>
            <p:cNvPr id="18" name="AutoShape 3">
              <a:extLst>
                <a:ext uri="{FF2B5EF4-FFF2-40B4-BE49-F238E27FC236}">
                  <a16:creationId xmlns:a16="http://schemas.microsoft.com/office/drawing/2014/main" id="{8FBA1E78-1695-452C-B470-22D3A9BF66C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4966" y="1923"/>
              <a:ext cx="787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968B465-C324-4646-AEE0-2931B30DC3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03" y="2551"/>
              <a:ext cx="158" cy="159"/>
            </a:xfrm>
            <a:custGeom>
              <a:avLst/>
              <a:gdLst>
                <a:gd name="T0" fmla="*/ 0 w 176"/>
                <a:gd name="T1" fmla="*/ 176 h 176"/>
                <a:gd name="T2" fmla="*/ 0 w 176"/>
                <a:gd name="T3" fmla="*/ 176 h 176"/>
                <a:gd name="T4" fmla="*/ 176 w 176"/>
                <a:gd name="T5" fmla="*/ 176 h 176"/>
                <a:gd name="T6" fmla="*/ 176 w 176"/>
                <a:gd name="T7" fmla="*/ 0 h 176"/>
                <a:gd name="T8" fmla="*/ 0 w 176"/>
                <a:gd name="T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176">
                  <a:moveTo>
                    <a:pt x="0" y="176"/>
                  </a:moveTo>
                  <a:lnTo>
                    <a:pt x="0" y="176"/>
                  </a:lnTo>
                  <a:lnTo>
                    <a:pt x="176" y="176"/>
                  </a:lnTo>
                  <a:lnTo>
                    <a:pt x="176" y="0"/>
                  </a:lnTo>
                  <a:lnTo>
                    <a:pt x="0" y="176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68BB86E4-5FDC-4AF5-A63E-1BC33A40D2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4" y="2233"/>
              <a:ext cx="477" cy="477"/>
            </a:xfrm>
            <a:custGeom>
              <a:avLst/>
              <a:gdLst>
                <a:gd name="T0" fmla="*/ 0 w 529"/>
                <a:gd name="T1" fmla="*/ 529 h 529"/>
                <a:gd name="T2" fmla="*/ 0 w 529"/>
                <a:gd name="T3" fmla="*/ 529 h 529"/>
                <a:gd name="T4" fmla="*/ 178 w 529"/>
                <a:gd name="T5" fmla="*/ 529 h 529"/>
                <a:gd name="T6" fmla="*/ 529 w 529"/>
                <a:gd name="T7" fmla="*/ 178 h 529"/>
                <a:gd name="T8" fmla="*/ 529 w 529"/>
                <a:gd name="T9" fmla="*/ 0 h 529"/>
                <a:gd name="T10" fmla="*/ 0 w 529"/>
                <a:gd name="T11" fmla="*/ 52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9" h="529">
                  <a:moveTo>
                    <a:pt x="0" y="529"/>
                  </a:moveTo>
                  <a:lnTo>
                    <a:pt x="0" y="529"/>
                  </a:lnTo>
                  <a:lnTo>
                    <a:pt x="178" y="529"/>
                  </a:lnTo>
                  <a:lnTo>
                    <a:pt x="529" y="178"/>
                  </a:lnTo>
                  <a:lnTo>
                    <a:pt x="529" y="0"/>
                  </a:lnTo>
                  <a:lnTo>
                    <a:pt x="0" y="529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C38D109F-EE45-464D-BE6D-3FFF9ACDD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66" y="1915"/>
              <a:ext cx="795" cy="795"/>
            </a:xfrm>
            <a:custGeom>
              <a:avLst/>
              <a:gdLst>
                <a:gd name="T0" fmla="*/ 882 w 882"/>
                <a:gd name="T1" fmla="*/ 0 h 882"/>
                <a:gd name="T2" fmla="*/ 882 w 882"/>
                <a:gd name="T3" fmla="*/ 0 h 882"/>
                <a:gd name="T4" fmla="*/ 0 w 882"/>
                <a:gd name="T5" fmla="*/ 882 h 882"/>
                <a:gd name="T6" fmla="*/ 178 w 882"/>
                <a:gd name="T7" fmla="*/ 882 h 882"/>
                <a:gd name="T8" fmla="*/ 882 w 882"/>
                <a:gd name="T9" fmla="*/ 177 h 882"/>
                <a:gd name="T10" fmla="*/ 882 w 882"/>
                <a:gd name="T11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2" h="882">
                  <a:moveTo>
                    <a:pt x="882" y="0"/>
                  </a:moveTo>
                  <a:lnTo>
                    <a:pt x="882" y="0"/>
                  </a:lnTo>
                  <a:lnTo>
                    <a:pt x="0" y="882"/>
                  </a:lnTo>
                  <a:lnTo>
                    <a:pt x="178" y="882"/>
                  </a:lnTo>
                  <a:lnTo>
                    <a:pt x="882" y="177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B1ED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939A167-50F0-D942-B096-82082E284B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79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A85A1F7-702A-49A4-963E-9B86BEB20D1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4263" y="1450975"/>
            <a:ext cx="4629150" cy="48275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11B37-9B57-4F17-974E-B889B88AF1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83A94-2276-47CB-8852-0627819B31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7566" y="4533577"/>
            <a:ext cx="1745172" cy="1745172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232C5EC-9F2E-4F0A-8910-2522B656F7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1109F48F-E7B7-4BAF-8651-F7A3E31001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54AD53-7742-B44B-ACBE-5A51B2A73E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04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B69F112-C8F5-4070-95E4-FD7424E404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5334000" y="1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FB3672-AB1D-4A8A-9A5D-ABD958AAE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7D95A90-868F-4B8A-A898-602B6054A8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24C9DC9-7061-4552-A3A2-33F7EBC574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64617D0-A8FA-4DB5-9B59-6242874B8B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43444" y="1733092"/>
            <a:ext cx="6037262" cy="41470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45DB9B5-427A-774B-9458-B1CCD5D3D28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98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1E2370-636D-441C-94FA-C4B8A100BE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F1E8987-B567-4B6B-9FCD-6444D32841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6F9F54E-573D-4F95-A349-F6FBD3F223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14C2F7-FE92-4B5B-BBF0-F22986EE88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090" y="1656072"/>
            <a:ext cx="2718766" cy="2643747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F9D78B37-8A0D-4771-8480-C130748D04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66493" y="3465215"/>
            <a:ext cx="2718766" cy="2643747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33C3F7-0B1F-48DA-A16D-83ED913E4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6200000">
            <a:off x="1233730" y="3952702"/>
            <a:ext cx="1249226" cy="1249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81BEC5-5344-C844-881C-78567904B98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25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D70D14-390A-4703-899F-47F2134FAF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23D5516-AA4E-4EEA-9A22-5FF11567BB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Photo Page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0C88692-E394-40F4-BFB1-BB3DF41F70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048899" cy="4007291"/>
          </a:xfr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7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4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2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2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AF710A-030E-4009-90C5-EBA15F54CA0C}"/>
              </a:ext>
            </a:extLst>
          </p:cNvPr>
          <p:cNvSpPr/>
          <p:nvPr userDrawn="1"/>
        </p:nvSpPr>
        <p:spPr>
          <a:xfrm>
            <a:off x="6102096" y="0"/>
            <a:ext cx="6089904" cy="6853853"/>
          </a:xfrm>
          <a:prstGeom prst="rect">
            <a:avLst/>
          </a:prstGeom>
          <a:solidFill>
            <a:srgbClr val="143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9701DAF-5E85-44BB-9B73-85430B6CE3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0953" y="4567853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7E54AA6D-DA2D-4A2F-B561-8450A9E5BE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00079" y="2277706"/>
            <a:ext cx="304289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7C1E6DC0-05D4-40F9-9D4D-36AD3000797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47048" y="-1"/>
            <a:ext cx="3044952" cy="2286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A79A9DFF-C52B-48A4-881C-E464F6E5EEB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1732" y="3015575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25302AB3-07A1-4FE0-BBA9-E68B303523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91866" y="696434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0976666C-95CC-455F-A77E-5F564A4B0B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1866" y="5236412"/>
            <a:ext cx="2665412" cy="94473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Callout, caption, or other body copy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17D2AF-01F7-4C4D-8352-7FF3F4096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491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74485F-0AEF-4ADE-92FD-76DBF598DC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9655664-8D53-469A-9470-BA10065DF8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94ADB638-9FA7-4946-8522-D1782594FD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7436" y="1733092"/>
            <a:ext cx="4942026" cy="4007291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3" name="Chart Placeholder 12">
            <a:extLst>
              <a:ext uri="{FF2B5EF4-FFF2-40B4-BE49-F238E27FC236}">
                <a16:creationId xmlns:a16="http://schemas.microsoft.com/office/drawing/2014/main" id="{9A63D19B-4B2E-444C-A116-88CB2624FB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518275" y="710064"/>
            <a:ext cx="5394325" cy="503033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40969-9179-C047-BF00-A8278D4B35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111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EF8C3D-63F3-42D9-B45F-6D6B7EACB1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A6EF426F-942F-45BE-A72B-2DEA4C3425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F7EA0A-5699-4ADF-B93D-54857AC0FE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700000">
            <a:off x="9113355" y="2266756"/>
            <a:ext cx="1768534" cy="892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C1D0C3-F72F-4B9A-AEAD-746B3A092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438845" y="2631609"/>
            <a:ext cx="1768534" cy="892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80EB42-6359-42D2-B90C-CF8B673B00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3500000">
            <a:off x="3700156" y="2889296"/>
            <a:ext cx="1768534" cy="892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64E9EF-3D5C-4F2B-A5FA-E52703CDF8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95042" y="2443180"/>
            <a:ext cx="1768534" cy="892232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BC203AD-4CF0-4CBB-9781-168246A095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9146" y="2425647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9</a:t>
            </a:r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302AE9A-3BCF-4E29-B416-695983655E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096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17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51E6595-4710-47FE-BB4E-BAB1B935F9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58630" y="2427119"/>
            <a:ext cx="1528963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36</a:t>
            </a:r>
            <a:endParaRPr lang="en-US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3221B24B-D5B9-4375-9BB1-466C6C905B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39254" y="2425646"/>
            <a:ext cx="863600" cy="1177925"/>
          </a:xfrm>
        </p:spPr>
        <p:txBody>
          <a:bodyPr>
            <a:noAutofit/>
          </a:bodyPr>
          <a:lstStyle>
            <a:lvl1pPr marL="0" indent="0" algn="ctr">
              <a:buNone/>
              <a:defRPr sz="9600" b="1">
                <a:solidFill>
                  <a:srgbClr val="2B1ED9"/>
                </a:solidFill>
              </a:defRPr>
            </a:lvl1pPr>
          </a:lstStyle>
          <a:p>
            <a:pPr lvl="0"/>
            <a:r>
              <a:rPr lang="en-US" b="1" dirty="0"/>
              <a:t>2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153AA34-B0FD-4DC0-8C6F-E09E10C7E1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86659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DE1256B8-04E3-4A74-AE71-1905ED27C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40880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5F62437E-3378-4A78-ADFB-F9EEFFAE16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517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1743FF1C-F0E0-4973-80B7-0617CED140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24154" y="3653595"/>
            <a:ext cx="1881187" cy="541337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rgbClr val="6D809C"/>
                </a:solidFill>
              </a:defRPr>
            </a:lvl1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7A461C-E82B-BD42-9B9F-C22737B5517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84358C2-B592-4E2D-A562-F3E67479FE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001CEEE-F0D0-4EA7-B149-A53185B0BF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Infographic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91252DC8-7098-4BCF-B826-610D2C6702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9159" y="1468526"/>
            <a:ext cx="6055151" cy="459422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err="1"/>
              <a:t>Veniam</a:t>
            </a:r>
            <a:r>
              <a:rPr lang="en-US" dirty="0"/>
              <a:t> </a:t>
            </a:r>
            <a:r>
              <a:rPr lang="en-US" dirty="0" err="1"/>
              <a:t>offendit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cum, stet </a:t>
            </a:r>
            <a:r>
              <a:rPr lang="en-US" dirty="0" err="1"/>
              <a:t>omnesque</a:t>
            </a:r>
            <a:r>
              <a:rPr lang="en-US" dirty="0"/>
              <a:t> </a:t>
            </a:r>
            <a:r>
              <a:rPr lang="en-US" dirty="0" err="1"/>
              <a:t>forensibus</a:t>
            </a:r>
            <a:r>
              <a:rPr lang="en-US" dirty="0"/>
              <a:t> ex sed.</a:t>
            </a:r>
          </a:p>
          <a:p>
            <a:pPr lvl="1"/>
            <a:r>
              <a:rPr lang="en-US" dirty="0"/>
              <a:t>Ex </a:t>
            </a:r>
            <a:r>
              <a:rPr lang="en-US" dirty="0" err="1"/>
              <a:t>legere</a:t>
            </a:r>
            <a:r>
              <a:rPr lang="en-US" dirty="0"/>
              <a:t> </a:t>
            </a:r>
            <a:r>
              <a:rPr lang="en-US" dirty="0" err="1"/>
              <a:t>alternum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usu</a:t>
            </a:r>
            <a:r>
              <a:rPr lang="en-US" dirty="0"/>
              <a:t>, </a:t>
            </a:r>
            <a:r>
              <a:rPr lang="en-US" dirty="0" err="1"/>
              <a:t>nominavi</a:t>
            </a:r>
            <a:r>
              <a:rPr lang="en-US" dirty="0"/>
              <a:t> </a:t>
            </a:r>
            <a:r>
              <a:rPr lang="en-US" dirty="0" err="1"/>
              <a:t>princepes</a:t>
            </a:r>
            <a:r>
              <a:rPr lang="en-US" dirty="0"/>
              <a:t> cu sea.</a:t>
            </a:r>
          </a:p>
          <a:p>
            <a:pPr lvl="2"/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elaboratet</a:t>
            </a:r>
            <a:r>
              <a:rPr lang="en-US" dirty="0"/>
              <a:t> et pro, lorem option has id.</a:t>
            </a:r>
          </a:p>
          <a:p>
            <a:pPr lvl="3"/>
            <a:r>
              <a:rPr lang="en-US" dirty="0"/>
              <a:t>Sit in </a:t>
            </a:r>
            <a:r>
              <a:rPr lang="en-US" dirty="0" err="1"/>
              <a:t>movet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</a:t>
            </a:r>
            <a:r>
              <a:rPr lang="en-US" dirty="0" err="1"/>
              <a:t>mentitum</a:t>
            </a:r>
            <a:r>
              <a:rPr lang="en-US" dirty="0"/>
              <a:t>, cum in </a:t>
            </a:r>
            <a:r>
              <a:rPr lang="en-US" dirty="0" err="1"/>
              <a:t>unum</a:t>
            </a:r>
            <a:r>
              <a:rPr lang="en-US" dirty="0"/>
              <a:t> </a:t>
            </a:r>
            <a:r>
              <a:rPr lang="en-US" dirty="0" err="1"/>
              <a:t>indoctum</a:t>
            </a:r>
            <a:r>
              <a:rPr lang="en-US" dirty="0"/>
              <a:t> </a:t>
            </a:r>
            <a:r>
              <a:rPr lang="en-US" dirty="0" err="1"/>
              <a:t>urbanitas</a:t>
            </a:r>
            <a:r>
              <a:rPr lang="en-US" dirty="0"/>
              <a:t>, at sed </a:t>
            </a:r>
            <a:r>
              <a:rPr lang="en-US" dirty="0" err="1"/>
              <a:t>assum</a:t>
            </a:r>
            <a:r>
              <a:rPr lang="en-US" dirty="0"/>
              <a:t> </a:t>
            </a:r>
            <a:r>
              <a:rPr lang="en-US" dirty="0" err="1"/>
              <a:t>paulo</a:t>
            </a:r>
            <a:r>
              <a:rPr lang="en-US" dirty="0"/>
              <a:t> commune.</a:t>
            </a:r>
          </a:p>
          <a:p>
            <a:pPr lvl="4"/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cu sed,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docendi</a:t>
            </a:r>
            <a:r>
              <a:rPr lang="en-US" dirty="0"/>
              <a:t> </a:t>
            </a:r>
            <a:r>
              <a:rPr lang="en-US" dirty="0" err="1"/>
              <a:t>assueverit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per.</a:t>
            </a:r>
          </a:p>
        </p:txBody>
      </p:sp>
      <p:sp>
        <p:nvSpPr>
          <p:cNvPr id="10" name="Chart Placeholder 12">
            <a:extLst>
              <a:ext uri="{FF2B5EF4-FFF2-40B4-BE49-F238E27FC236}">
                <a16:creationId xmlns:a16="http://schemas.microsoft.com/office/drawing/2014/main" id="{F55C8266-7965-46DD-8B9A-4627A7E90BEB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904167" y="1468525"/>
            <a:ext cx="4791678" cy="4594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FBF87C-91AB-8E4B-B4E9-2C4E838889D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2C3B69-7864-4697-9C8A-4FD69E857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98057" y="1117617"/>
            <a:ext cx="4951603" cy="51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47C71-3563-4AC2-BEDA-967406328C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0679" y="6336792"/>
            <a:ext cx="463891" cy="365760"/>
          </a:xfrm>
          <a:prstGeom prst="rect">
            <a:avLst/>
          </a:prstGeom>
        </p:spPr>
      </p:pic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6BB0DC-7DBB-496E-9B5E-59997C8137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436" y="427603"/>
            <a:ext cx="5261723" cy="877887"/>
          </a:xfrm>
        </p:spPr>
        <p:txBody>
          <a:bodyPr>
            <a:normAutofit/>
          </a:bodyPr>
          <a:lstStyle>
            <a:lvl1pPr marL="0" indent="0">
              <a:buNone/>
              <a:defRPr sz="2800" b="1" baseline="0">
                <a:solidFill>
                  <a:srgbClr val="1431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0A5F568-05C1-44EE-B80A-C6EBC94317A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27075" y="1603375"/>
            <a:ext cx="7742238" cy="27432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able Placeholder 13">
            <a:extLst>
              <a:ext uri="{FF2B5EF4-FFF2-40B4-BE49-F238E27FC236}">
                <a16:creationId xmlns:a16="http://schemas.microsoft.com/office/drawing/2014/main" id="{BD371443-8FD5-402D-A59F-252F390FFE2B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27075" y="4602163"/>
            <a:ext cx="4130675" cy="157321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4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8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5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1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81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42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B843-236F-4701-AAA1-881D99B3B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64" r:id="rId13"/>
    <p:sldLayoutId id="2147483665" r:id="rId14"/>
    <p:sldLayoutId id="2147483666" r:id="rId15"/>
    <p:sldLayoutId id="2147483650" r:id="rId16"/>
    <p:sldLayoutId id="2147483651" r:id="rId17"/>
    <p:sldLayoutId id="2147483652" r:id="rId18"/>
    <p:sldLayoutId id="2147483707" r:id="rId19"/>
    <p:sldLayoutId id="2147483708" r:id="rId20"/>
    <p:sldLayoutId id="2147483706" r:id="rId21"/>
    <p:sldLayoutId id="2147483709" r:id="rId22"/>
    <p:sldLayoutId id="2147483653" r:id="rId23"/>
    <p:sldLayoutId id="2147483654" r:id="rId24"/>
    <p:sldLayoutId id="2147483655" r:id="rId25"/>
    <p:sldLayoutId id="2147483656" r:id="rId26"/>
    <p:sldLayoutId id="2147483657" r:id="rId27"/>
    <p:sldLayoutId id="2147483658" r:id="rId28"/>
    <p:sldLayoutId id="2147483659" r:id="rId29"/>
    <p:sldLayoutId id="2147483660" r:id="rId30"/>
    <p:sldLayoutId id="2147483661" r:id="rId31"/>
    <p:sldLayoutId id="2147483662" r:id="rId3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amazon.com/Echelon-EX-PRIME-Smart-Connect-Fitness" TargetMode="Externa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png"/><Relationship Id="rId4" Type="http://schemas.openxmlformats.org/officeDocument/2006/relationships/hyperlink" Target="https://web.archive.org/web/*/https:/www.amazon.com/Echelon-EX-PRIME-Smart-Connect-Fitness/dp/B088BBR84Z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Echelon-EX-PRIME-Smart-Connect-Fitness/dp/B088BBR84Z" TargetMode="External"/><Relationship Id="rId2" Type="http://schemas.openxmlformats.org/officeDocument/2006/relationships/hyperlink" Target="https://www.amazon.com/gp/product/B088BBR84Z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amazon.com/Echelon-EX-PRIME-Smart-Connect-Fitness/dp/B088BBR84Z" TargetMode="Externa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chrome.google.com/webstore/detail/web-archives/hkligngkgcpcolhcnkgccglchdafcnao?hl=e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webcache.net/yandbtm?lang=en&amp;fmode=inject&amp;tm=1603202440&amp;tld=com&amp;la=1600845312&amp;text=https%3A%2F%2Fwww.amazon.com%2FEchelon-EX-PRIME-Smart-Connect-Fitness%2Fdp%2FB088BBR84Z%2F&amp;url=https%3A%2F%2Fwww.amazon.com%2FEchelon-EX-PRIME-Smart-Connect-Fitness%2Fdp%2FB088BBR84Z&amp;l10n=en&amp;mime=html&amp;sign=5b930a68bcada172fff436d9bd21cce7&amp;keyno=0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archive.vn/ALbGa" TargetMode="Externa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webcache.net/yandbtm?lang=en&amp;fmode=inject&amp;tm=1603202440&amp;tld=com&amp;la=1600845312&amp;text=https%3A%2F%2Fwww.amazon.com%2FEchelon-EX-PRIME-Smart-Connect-Fitness%2Fdp%2FB088BBR84Z%2F&amp;url=https%3A%2F%2Fwww.amazon.com%2FEchelon-EX-PRIME-Smart-Connect-Fitness%2Fdp%2FB088BBR84Z&amp;l10n=en&amp;mime=html&amp;sign=5b930a68bcada172fff436d9bd21cce7&amp;keyno=0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yandexwebcache.net/yandbtm?lang=en&amp;fmode=inject&amp;tm=1603202440&amp;tld=com&amp;la=1600845312&amp;text=https%3A%2F%2Fwww.amazon.com%2FEchelon-EX-PRIME-Smart-Connect-Fitness%2Fdp%2FB088BBR84Z%2F&amp;url=https%3A%2F%2Fwww.amazon.com%2FEchelon-EX-PRIME-Smart-Connect-Fitness%2Fdp%2FB088BBR84Z&amp;l10n=en&amp;mime=html&amp;sign=5b930a68bcada172fff436d9bd21cce7&amp;keyno=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://web.archive.org/web/20200920145452/https:/www.amazon.com/Echelon-EX-PRIME-Smart-Connect-Fitness/dp/B088BBR84Z?dchild=1" TargetMode="External"/><Relationship Id="rId4" Type="http://schemas.openxmlformats.org/officeDocument/2006/relationships/hyperlink" Target="http://web.archive.org/web/20200920145452if_/https:/www.amazon.com/Exercise-Bikes-Cardio-Training/s?rh=n%3A3407781&amp;page=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amazon.com/dp/B08K4GS4KN/ref=as_li_ss_tl?ie=UTF8&amp;linkCode=sl1&amp;tag=pinterest723-20&amp;linkId=0420ae681e7e894a7c14386e2964bb41&amp;language=en_US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archive.is/cUNLH" TargetMode="External"/><Relationship Id="rId4" Type="http://schemas.openxmlformats.org/officeDocument/2006/relationships/hyperlink" Target="https://web.archive.org/web/20201022035654/https:/www.amazon.com/dp/B08K4GS4KN/ref=as_li_ss_tl?ie=UTF8&amp;linkCode=sl1&amp;tag=pinterest723-20&amp;linkId=0420ae681e7e894a7c14386e2964bb41&amp;language=en_U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geekwire.com/wp-content/uploads/2020/09/Screen-Shot-2020-09-22-at-9.41.42-AM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Echelon-EX-PRIME-Smart-Connect-Fitness/dp/B088BBR84Z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prnewswire.com/news-releases/echelon-launches-amazon-exclusive-connected-bike-301134962.html" TargetMode="External"/><Relationship Id="rId4" Type="http://schemas.openxmlformats.org/officeDocument/2006/relationships/hyperlink" Target="https://web.archive.org/web/20200923010459/https:/www.prnewswire.com/news-releases/echelon-launches-amazon-exclusive-connected-bike-301134962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eb.archive.org/web/20200922185859/https:/www.nbcnews.com/shopping/fitness/amazon-prime-echelon-exercise-stationary-bike-n1240627" TargetMode="External"/><Relationship Id="rId4" Type="http://schemas.openxmlformats.org/officeDocument/2006/relationships/hyperlink" Target="https://www.nbcnews.com/shopping/fitness/amazon-prime-echelon-exercise-stationary-bike-n124062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businessinsider.com/amazons-prime-bike-echelon-costs-prime-members-only-499-2020-9" TargetMode="Externa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ckdeals.net/f/14335583-echelon-smart-connect-fitness-bike-ex-prime-amazon-499-99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F68C5-2E5A-3741-8B13-7E52F177B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785" y="2165652"/>
            <a:ext cx="10695963" cy="631340"/>
          </a:xfrm>
        </p:spPr>
        <p:txBody>
          <a:bodyPr/>
          <a:lstStyle/>
          <a:p>
            <a:r>
              <a:rPr lang="en-US" sz="4800" b="1" dirty="0"/>
              <a:t>Digital Fitness Archiving</a:t>
            </a:r>
          </a:p>
          <a:p>
            <a:r>
              <a:rPr lang="en-US" sz="4800" b="1" dirty="0"/>
              <a:t>Amazon “Prime Bike”</a:t>
            </a:r>
          </a:p>
          <a:p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71B2-839B-AF45-B237-7F8A026E4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70375" y="3787814"/>
            <a:ext cx="3855053" cy="1409218"/>
          </a:xfrm>
        </p:spPr>
        <p:txBody>
          <a:bodyPr>
            <a:normAutofit fontScale="92500"/>
          </a:bodyPr>
          <a:lstStyle/>
          <a:p>
            <a:r>
              <a:rPr lang="en-US" dirty="0"/>
              <a:t>Presented by: Evan Savaria</a:t>
            </a:r>
          </a:p>
          <a:p>
            <a:r>
              <a:rPr lang="en-US" dirty="0"/>
              <a:t>CS 895: Web Archiving Forensics</a:t>
            </a:r>
          </a:p>
          <a:p>
            <a:r>
              <a:rPr lang="en-US" dirty="0"/>
              <a:t>October 22, 2020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88D87A9-B795-47C0-84B5-83FC59F13F6E}"/>
              </a:ext>
            </a:extLst>
          </p:cNvPr>
          <p:cNvSpPr txBox="1">
            <a:spLocks/>
          </p:cNvSpPr>
          <p:nvPr/>
        </p:nvSpPr>
        <p:spPr>
          <a:xfrm>
            <a:off x="4166948" y="2916819"/>
            <a:ext cx="3855053" cy="997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1" kern="1200">
                <a:solidFill>
                  <a:srgbClr val="0E2E5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50B2A40-3DA1-4B17-8F2D-C9895B97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855" y="1120555"/>
            <a:ext cx="3905250" cy="609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D9B604-78F5-4468-8213-9972B4D00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9" y="1056269"/>
            <a:ext cx="4258685" cy="73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47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91EC15-72BF-4344-AE9E-3340409267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Echelon Prime Bike 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EFD64-F761-4467-813C-BB9E3E84EF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350" y="1505875"/>
            <a:ext cx="6170930" cy="2742275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The Live Echelon Prime Bike link is no longer available</a:t>
            </a:r>
          </a:p>
          <a:p>
            <a:pPr marL="0" indent="0">
              <a:buNone/>
            </a:pPr>
            <a:r>
              <a:rPr lang="en-US" sz="1800" i="1" dirty="0">
                <a:hlinkClick r:id="rId2"/>
              </a:rPr>
              <a:t>https://www.amazon.com/Echelon-EX-PRIME-Smart-Connect-Fitness</a:t>
            </a:r>
            <a:endParaRPr lang="en-US" sz="1800" i="1" dirty="0"/>
          </a:p>
          <a:p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Looking through the archives we still get a server error (5xx) on September 22</a:t>
            </a:r>
            <a:r>
              <a:rPr lang="en-US" sz="2000" baseline="30000" dirty="0"/>
              <a:t>nd</a:t>
            </a:r>
            <a:r>
              <a:rPr lang="en-US" sz="2000" dirty="0"/>
              <a:t> on         the day the news was released</a:t>
            </a:r>
          </a:p>
          <a:p>
            <a:pPr>
              <a:spcBef>
                <a:spcPts val="0"/>
              </a:spcBef>
            </a:pPr>
            <a:endParaRPr lang="en-US" sz="2000" dirty="0"/>
          </a:p>
          <a:p>
            <a:pPr>
              <a:spcBef>
                <a:spcPts val="0"/>
              </a:spcBef>
            </a:pPr>
            <a:r>
              <a:rPr lang="en-US" sz="2000" dirty="0"/>
              <a:t>curl -s "http://web.archive.org/cdx/search/</a:t>
            </a:r>
            <a:r>
              <a:rPr lang="en-US" sz="2000" dirty="0" err="1"/>
              <a:t>cdx?url</a:t>
            </a:r>
            <a:r>
              <a:rPr lang="en-US" sz="2000" dirty="0"/>
              <a:t>=https://www.amazon.com/Echelon-EX-PRIME-Smart-Connect-Fitness/&amp;matchType=prefix" | awk '{print $3}' | </a:t>
            </a:r>
            <a:r>
              <a:rPr lang="en-US" sz="2000" dirty="0" err="1"/>
              <a:t>uniq</a:t>
            </a:r>
            <a:r>
              <a:rPr lang="en-US" sz="2000" dirty="0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FF332-BABE-4CC6-8075-93D44B7B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680" y="1486634"/>
            <a:ext cx="5383675" cy="4435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6CEB3E-6E87-414F-9F22-10498FEC15DB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89F17-5478-4661-9609-DF9403898630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CBAD9-987A-40A3-8171-4946ECBCDED6}"/>
              </a:ext>
            </a:extLst>
          </p:cNvPr>
          <p:cNvSpPr txBox="1"/>
          <p:nvPr/>
        </p:nvSpPr>
        <p:spPr>
          <a:xfrm>
            <a:off x="7035800" y="5922427"/>
            <a:ext cx="5010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https://web.archive.org/web/*/https://www.amazon.com/Echelon-EX-PRIME-Smart-Connect-Fitness/dp/B088BBR84Z/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E4D70B-5458-453C-B579-87953B35B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313260"/>
            <a:ext cx="6921500" cy="14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8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8EFB55-01AF-4260-A0B6-B8D89D8F7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Limitations in the Archives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CA980-1266-4F32-BA80-2C3C27BF58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317" y="1219291"/>
            <a:ext cx="5168884" cy="4970806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>
                <a:hlinkClick r:id="rId2"/>
              </a:rPr>
              <a:t>https://www.amazon.com/gp/product/B088BBR84Z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>
                <a:hlinkClick r:id="rId3"/>
              </a:rPr>
              <a:t>https://www.amazon.com/Echelon-EX-PRIME-Smart-   Connect-  Fitness/dp/B088BBR84Z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Amazon is not well archived and there are many versions of the URI for the same product</a:t>
            </a:r>
          </a:p>
          <a:p>
            <a:r>
              <a:rPr lang="en-US" sz="2000" dirty="0"/>
              <a:t>Amazon is very good at removing all traces of data for a product</a:t>
            </a:r>
          </a:p>
          <a:p>
            <a:r>
              <a:rPr lang="en-US" sz="2000" dirty="0"/>
              <a:t>The bike was only socially referred to as a “Prime Bike” for slightly over a day and web crawlers did not have enough time to archive the data</a:t>
            </a:r>
          </a:p>
          <a:p>
            <a:r>
              <a:rPr lang="en-US" sz="2000" dirty="0"/>
              <a:t>News sites quickly changed their postings, making the creation of a timeline difficult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C0C1-0CB2-48D5-B1FF-AF6D9F4C0E77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F0DAB-33AF-4A86-AEB5-72E3981FC8A8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3221E-807A-452C-AAFF-F9A88EABE570}"/>
              </a:ext>
            </a:extLst>
          </p:cNvPr>
          <p:cNvSpPr txBox="1"/>
          <p:nvPr/>
        </p:nvSpPr>
        <p:spPr>
          <a:xfrm>
            <a:off x="5923343" y="111086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curl -s "http://web.archive.org/cdx/search/</a:t>
            </a:r>
            <a:r>
              <a:rPr lang="en-US" sz="1600" dirty="0" err="1"/>
              <a:t>cdx?url</a:t>
            </a:r>
            <a:r>
              <a:rPr lang="en-US" sz="1600" dirty="0"/>
              <a:t>=https://www.amazon.com/gp/product/B088BBR84Z&amp;matchType=prefix" | awk '{print $3}' | </a:t>
            </a:r>
            <a:r>
              <a:rPr lang="en-US" sz="1600" dirty="0" err="1"/>
              <a:t>uniq</a:t>
            </a:r>
            <a:r>
              <a:rPr lang="en-US" sz="1600" dirty="0"/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14494-0D27-4D9C-83C1-0B64852108FC}"/>
              </a:ext>
            </a:extLst>
          </p:cNvPr>
          <p:cNvSpPr txBox="1"/>
          <p:nvPr/>
        </p:nvSpPr>
        <p:spPr>
          <a:xfrm>
            <a:off x="5923343" y="205605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curl -s "http://web.archive.org/cdx/search/</a:t>
            </a:r>
            <a:r>
              <a:rPr lang="en-US" sz="1600" dirty="0" err="1"/>
              <a:t>cdx?url</a:t>
            </a:r>
            <a:r>
              <a:rPr lang="en-US" sz="1600" dirty="0"/>
              <a:t>=https://www.amazon.com/Echelon-EX-PRIME-Smart-Connect-Fitness/dp/B088BBR84Z/&amp;matchType=prefix" | awk '{print $3}' | </a:t>
            </a:r>
            <a:r>
              <a:rPr lang="en-US" sz="1600" dirty="0" err="1"/>
              <a:t>uniq</a:t>
            </a:r>
            <a:r>
              <a:rPr lang="en-US" sz="1600" dirty="0"/>
              <a:t>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1DFA87-6705-4279-9485-5C40DD37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342" y="3315367"/>
            <a:ext cx="6021007" cy="18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69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B8A7C-EAFC-49DB-AC2C-669D2A1FCC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MemGator</a:t>
            </a:r>
            <a:r>
              <a:rPr lang="en-US" dirty="0"/>
              <a:t> Curl –</a:t>
            </a:r>
            <a:r>
              <a:rPr lang="en-US" dirty="0" err="1"/>
              <a:t>i</a:t>
            </a:r>
            <a:r>
              <a:rPr lang="en-US" dirty="0"/>
              <a:t> 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EB371-965F-4D6C-A5C6-B1F8640534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8960" y="1520164"/>
            <a:ext cx="11171291" cy="459422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0EC33-9996-4668-BF30-0C7C52760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032" y="455865"/>
            <a:ext cx="4223068" cy="8800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58FEA6-60FA-458B-BDBE-F6EFCCB6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382" y="3429000"/>
            <a:ext cx="3200718" cy="2773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AC6C61-5F4F-4967-95D4-7D0A3059D287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0C29B-ED76-42A5-B0F1-D351DC48D4D3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CE7291-669A-4264-97B0-C95F8E0E4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" y="1643063"/>
            <a:ext cx="6494375" cy="2128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6AFFAB-96ED-4307-8538-3E91D2065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40" y="4348194"/>
            <a:ext cx="6494375" cy="1922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96CAE1-AFC9-44E4-AA7F-4546E0624C3A}"/>
              </a:ext>
            </a:extLst>
          </p:cNvPr>
          <p:cNvSpPr txBox="1"/>
          <p:nvPr/>
        </p:nvSpPr>
        <p:spPr>
          <a:xfrm>
            <a:off x="7943339" y="25856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/>
          </a:p>
          <a:p>
            <a:r>
              <a:rPr lang="en-US" sz="1800" dirty="0"/>
              <a:t>No Results from (16) preferred archive list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2A315-2338-4911-93D9-1F74549F744E}"/>
              </a:ext>
            </a:extLst>
          </p:cNvPr>
          <p:cNvSpPr txBox="1"/>
          <p:nvPr/>
        </p:nvSpPr>
        <p:spPr>
          <a:xfrm>
            <a:off x="568960" y="1126688"/>
            <a:ext cx="6771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curl -</a:t>
            </a:r>
            <a:r>
              <a:rPr lang="en-US" sz="1400" dirty="0" err="1"/>
              <a:t>i</a:t>
            </a:r>
            <a:r>
              <a:rPr lang="en-US" sz="1400" dirty="0"/>
              <a:t> "http://memgator.cs.odu.edu/</a:t>
            </a:r>
            <a:r>
              <a:rPr lang="en-US" sz="1400" dirty="0" err="1"/>
              <a:t>timemap</a:t>
            </a:r>
            <a:r>
              <a:rPr lang="en-US" sz="1400" dirty="0"/>
              <a:t>/link/https://www.amazon.com/Echelon-EX-PRIME-Smart-Connect-Fitness"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17820E-AB18-40D3-BD15-AEF8C5AB968D}"/>
              </a:ext>
            </a:extLst>
          </p:cNvPr>
          <p:cNvSpPr txBox="1"/>
          <p:nvPr/>
        </p:nvSpPr>
        <p:spPr>
          <a:xfrm>
            <a:off x="508963" y="3824974"/>
            <a:ext cx="67718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curl -</a:t>
            </a:r>
            <a:r>
              <a:rPr lang="en-US" sz="1400" dirty="0" err="1"/>
              <a:t>i</a:t>
            </a:r>
            <a:r>
              <a:rPr lang="en-US" sz="1400" dirty="0"/>
              <a:t> "http://memgator.cs.odu.edu/</a:t>
            </a:r>
            <a:r>
              <a:rPr lang="en-US" sz="1400" dirty="0" err="1"/>
              <a:t>timemap</a:t>
            </a:r>
            <a:r>
              <a:rPr lang="en-US" sz="1400" dirty="0"/>
              <a:t>/link/https://www.amazon.com/gp/product/</a:t>
            </a:r>
          </a:p>
          <a:p>
            <a:r>
              <a:rPr lang="en-US" sz="1400" dirty="0"/>
              <a:t>B088BBR84Z"</a:t>
            </a:r>
          </a:p>
        </p:txBody>
      </p:sp>
    </p:spTree>
    <p:extLst>
      <p:ext uri="{BB962C8B-B14F-4D97-AF65-F5344CB8AC3E}">
        <p14:creationId xmlns:p14="http://schemas.microsoft.com/office/powerpoint/2010/main" val="415185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AE3F7C-431D-4BC3-B0A7-DAB0480AFD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8851884" cy="877887"/>
          </a:xfrm>
        </p:spPr>
        <p:txBody>
          <a:bodyPr/>
          <a:lstStyle/>
          <a:p>
            <a:r>
              <a:rPr lang="en-US" dirty="0"/>
              <a:t>Web Archives V2.1.1 Chrome Extension for Web Archiving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42728-60AE-4D6C-A306-2AC1E8044B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367" y="1573286"/>
            <a:ext cx="6591283" cy="4594225"/>
          </a:xfrm>
        </p:spPr>
        <p:txBody>
          <a:bodyPr>
            <a:normAutofit/>
          </a:bodyPr>
          <a:lstStyle/>
          <a:p>
            <a:r>
              <a:rPr lang="en-US" sz="2000" dirty="0"/>
              <a:t>Includes: </a:t>
            </a:r>
            <a:r>
              <a:rPr lang="en-US" sz="2000" dirty="0" err="1"/>
              <a:t>Wayback</a:t>
            </a:r>
            <a:r>
              <a:rPr lang="en-US" sz="2000" dirty="0"/>
              <a:t> Machine, Google Cache, Bing Cache, Yandex, Archive.is, memento Time Travel, </a:t>
            </a:r>
            <a:r>
              <a:rPr lang="en-US" sz="2000" dirty="0" err="1"/>
              <a:t>WebCite</a:t>
            </a:r>
            <a:r>
              <a:rPr lang="en-US" sz="2000" dirty="0"/>
              <a:t>, </a:t>
            </a:r>
            <a:r>
              <a:rPr lang="en-US" sz="2000" dirty="0" err="1"/>
              <a:t>Exalead</a:t>
            </a:r>
            <a:r>
              <a:rPr lang="en-US" sz="2000" dirty="0"/>
              <a:t> Cache, </a:t>
            </a:r>
            <a:r>
              <a:rPr lang="en-US" sz="2000" dirty="0" err="1"/>
              <a:t>Gigablast</a:t>
            </a:r>
            <a:r>
              <a:rPr lang="en-US" sz="2000" dirty="0"/>
              <a:t> Cache, </a:t>
            </a:r>
            <a:r>
              <a:rPr lang="en-US" sz="2000" dirty="0" err="1"/>
              <a:t>Soguo</a:t>
            </a:r>
            <a:r>
              <a:rPr lang="en-US" sz="2000" dirty="0"/>
              <a:t> Snapshot, Qihoo 360 Search Snapshot, Baidu Snapshot, </a:t>
            </a:r>
            <a:r>
              <a:rPr lang="en-US" sz="2000" dirty="0" err="1"/>
              <a:t>Naver</a:t>
            </a:r>
            <a:r>
              <a:rPr lang="en-US" sz="2000" dirty="0"/>
              <a:t> Cache, Yahoo Japan Cache, and Megalodon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Yandex returned (1) result for the URI: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https://www.amazon.com/Echelon-EX-PRIME-Smart-Connect-Fitness/dp/B088BBR84Z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878A7-0987-4194-AAF4-3994C439A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441" y="1347444"/>
            <a:ext cx="4170332" cy="2205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31AF92-5C06-4A9E-9488-8053216BE8D2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FE0C2-8F34-4EE7-A3FE-986252F11FDF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BC4F5-1783-4D8D-958B-73474646B5A9}"/>
              </a:ext>
            </a:extLst>
          </p:cNvPr>
          <p:cNvSpPr txBox="1"/>
          <p:nvPr/>
        </p:nvSpPr>
        <p:spPr>
          <a:xfrm>
            <a:off x="7956550" y="3780272"/>
            <a:ext cx="499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https://chrome.google.com/webstore/detail/web-archives/hkligngkgcpcolhcnkgccglchdafcnao?hl=en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6657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8CCA5F-0038-420D-85CA-7B3C89E1C9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Yandex Cached Prime Bike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450AD-CB77-41F5-9688-8385140E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" y="1651159"/>
            <a:ext cx="8297835" cy="4001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5D87FB-5C99-4483-ACCA-3F34E44A23F0}"/>
              </a:ext>
            </a:extLst>
          </p:cNvPr>
          <p:cNvSpPr txBox="1"/>
          <p:nvPr/>
        </p:nvSpPr>
        <p:spPr>
          <a:xfrm>
            <a:off x="525607" y="5661130"/>
            <a:ext cx="847344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yandexwebcache.net/yandbtm?lang=en&amp;fmode=inject&amp;tm=1603202440&amp;tld=com&amp;la=1600845312&amp;text=https%3A%2F%2Fwww.amazon.com%2FEchelon-EX-PRIME-Smart-Connect-Fitness%2Fdp%2FB088BBR84Z%2F&amp;url=https%3A%2F%2Fwww.amazon.com%2FEchelon-EX-PRIME-Smart-Connect-Fitness%2Fdp%2FB088BBR84Z&amp;l10n=en&amp;mime=html&amp;sign=5b930a68bcada172fff436d9bd21cce7&amp;keyno=0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F2C0C9-E429-4169-ACFF-2AADCFF53282}"/>
              </a:ext>
            </a:extLst>
          </p:cNvPr>
          <p:cNvSpPr txBox="1"/>
          <p:nvPr/>
        </p:nvSpPr>
        <p:spPr>
          <a:xfrm>
            <a:off x="5619734" y="1300453"/>
            <a:ext cx="3060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51A1F"/>
                </a:solidFill>
                <a:effectLst/>
                <a:latin typeface="arial" panose="020B0604020202020204" pitchFamily="34" charset="0"/>
              </a:rPr>
              <a:t>23 September 2020 07:14:11 GMT</a:t>
            </a:r>
            <a:br>
              <a:rPr lang="en-US" sz="1400" dirty="0"/>
            </a:br>
            <a:r>
              <a:rPr lang="en-US" sz="1400" b="0" i="0" dirty="0">
                <a:solidFill>
                  <a:srgbClr val="151A1F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96809E-CB22-4919-A51C-2385F124D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350" y="458068"/>
            <a:ext cx="1428750" cy="695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289FBE-B54C-4328-A64F-19C0543FE207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76CEC-DC13-4CA0-861E-3A2779502CE8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F1D2F03-46B4-4661-9032-10CC4215E2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11245" y="1472966"/>
            <a:ext cx="2915285" cy="4594225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Yandex- 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a 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Russian Internet services Corporation </a:t>
            </a:r>
          </a:p>
          <a:p>
            <a:r>
              <a:rPr lang="en-US" dirty="0">
                <a:solidFill>
                  <a:srgbClr val="222222"/>
                </a:solidFill>
                <a:latin typeface="Roboto"/>
              </a:rPr>
              <a:t>Yandex Cache- </a:t>
            </a:r>
            <a:r>
              <a:rPr lang="en-US" b="0" i="0" dirty="0">
                <a:solidFill>
                  <a:srgbClr val="222222"/>
                </a:solidFill>
                <a:effectLst/>
                <a:latin typeface="Roboto"/>
              </a:rPr>
              <a:t>a </a:t>
            </a:r>
            <a:r>
              <a:rPr lang="en-US" b="0" i="0" dirty="0">
                <a:solidFill>
                  <a:schemeClr val="tx1"/>
                </a:solidFill>
                <a:effectLst/>
                <a:latin typeface="Roboto"/>
              </a:rPr>
              <a:t>web crawler which saves a snapshot of websites</a:t>
            </a:r>
          </a:p>
          <a:p>
            <a:r>
              <a:rPr lang="en-US" dirty="0">
                <a:solidFill>
                  <a:schemeClr val="tx1"/>
                </a:solidFill>
              </a:rPr>
              <a:t>Archive.is Link: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2D8644-4241-450D-A0D4-D34168EBE20F}"/>
              </a:ext>
            </a:extLst>
          </p:cNvPr>
          <p:cNvSpPr txBox="1"/>
          <p:nvPr/>
        </p:nvSpPr>
        <p:spPr>
          <a:xfrm>
            <a:off x="9079837" y="4584462"/>
            <a:ext cx="24231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hlinkClick r:id="rId5"/>
            </a:endParaRPr>
          </a:p>
          <a:p>
            <a:r>
              <a:rPr lang="en-US" sz="1600" dirty="0">
                <a:hlinkClick r:id="rId5"/>
              </a:rPr>
              <a:t>https://archive.vn/ALbGa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462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7AC858-BA94-4AF7-A7E2-130B0A89FC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 Bike 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90355C-C049-43E1-8C2A-F2D4CA0A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37"/>
            <a:ext cx="12192000" cy="34235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D728C7-572E-4745-8636-8709820FC5C6}"/>
              </a:ext>
            </a:extLst>
          </p:cNvPr>
          <p:cNvSpPr/>
          <p:nvPr/>
        </p:nvSpPr>
        <p:spPr>
          <a:xfrm>
            <a:off x="279400" y="3525520"/>
            <a:ext cx="1935480" cy="248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676B5-1D8A-4314-B435-52120425EC11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55B161-7FF0-40F7-9AAC-CCC084761C42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EEB48-7F52-48FF-9422-53293B792C83}"/>
              </a:ext>
            </a:extLst>
          </p:cNvPr>
          <p:cNvSpPr txBox="1"/>
          <p:nvPr/>
        </p:nvSpPr>
        <p:spPr>
          <a:xfrm>
            <a:off x="609600" y="5305724"/>
            <a:ext cx="84367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yandexwebcache.net/yandbtm?lang=en&amp;fmode=inject&amp;tm=1603202440&amp;tld=com&amp;la=1600845312&amp;text=https%3A%2F%2Fwww.amazon.com%2FEchelon-EX-PRIME-Smart-Connect-Fitness%2Fdp%2FB088BBR84Z%2F&amp;url=https%3A%2F%2Fwww.amazon.com%2FEchelon-EX-PRIME-Smart-Connect-Fitness%2Fdp%2FB088BBR84Z&amp;l10n=en&amp;mime=html&amp;sign=5b930a68bcada172fff436d9bd21cce7&amp;keyno=0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7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B4612E-EDBB-4440-B100-CBEA5E1AE6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Prime Bike Amazon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C27AE-F3FC-4F73-B6D1-C4EC33AF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180" y="1335955"/>
            <a:ext cx="7068481" cy="48919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028D1C-AF0E-46AB-A302-8F70661C8F9B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0F4791-4F58-4290-A231-1695E14436A9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14FD3E-ECB1-4127-A634-FB00661210CC}"/>
              </a:ext>
            </a:extLst>
          </p:cNvPr>
          <p:cNvSpPr txBox="1"/>
          <p:nvPr/>
        </p:nvSpPr>
        <p:spPr>
          <a:xfrm>
            <a:off x="462280" y="1463040"/>
            <a:ext cx="440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of the bike style and proof of the release date of the bike of August 1, 2020.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1EA99-6D2D-4F05-8542-A67BE8D7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3" y="2257425"/>
            <a:ext cx="5143500" cy="2314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B8881A8-0E12-400E-82DE-B5556D165552}"/>
              </a:ext>
            </a:extLst>
          </p:cNvPr>
          <p:cNvSpPr/>
          <p:nvPr/>
        </p:nvSpPr>
        <p:spPr>
          <a:xfrm>
            <a:off x="876316" y="4455160"/>
            <a:ext cx="1917684" cy="2336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D9017F-7B71-45AF-9477-0096CAA025B6}"/>
              </a:ext>
            </a:extLst>
          </p:cNvPr>
          <p:cNvSpPr txBox="1"/>
          <p:nvPr/>
        </p:nvSpPr>
        <p:spPr>
          <a:xfrm>
            <a:off x="703643" y="5135840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yandexwebcache.net/yandbtm?lang=en&amp;fmode=inject&amp;tm=1603202440&amp;tld=com&amp;la=1600845312&amp;text=https%3A%2F%2Fwww.amazon.com%2FEchelon-EX-PRIME-Smart-Connect-Fitness%2Fdp%2FB088BBR84Z%2F&amp;url=https%3A%2F%2Fwww.amazon.com%2FEchelon-EX-PRIME-Smart-Connect-Fitness%2Fdp%2FB088BBR84Z&amp;l10n=en&amp;mime=html&amp;sign=5b930a68bcada172fff436d9bd21cce7&amp;keyno=0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9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22560E-2105-4755-888C-7BC7467DB0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Wayback</a:t>
            </a:r>
            <a:r>
              <a:rPr lang="en-US" dirty="0"/>
              <a:t> Machine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0DA32-90C5-4FD1-B5D7-9F2E1438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2225039"/>
            <a:ext cx="6298247" cy="34803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16A5A2-0702-4524-95CF-63DE664E435F}"/>
              </a:ext>
            </a:extLst>
          </p:cNvPr>
          <p:cNvSpPr/>
          <p:nvPr/>
        </p:nvSpPr>
        <p:spPr>
          <a:xfrm>
            <a:off x="1844040" y="2082800"/>
            <a:ext cx="1844040" cy="27635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49F10-0C9E-4F17-9623-10C84BC35663}"/>
              </a:ext>
            </a:extLst>
          </p:cNvPr>
          <p:cNvSpPr txBox="1"/>
          <p:nvPr/>
        </p:nvSpPr>
        <p:spPr>
          <a:xfrm>
            <a:off x="1833880" y="1438361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September 20, 2020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A48592-31F3-4E2D-92C6-EF156575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175" y="1880621"/>
            <a:ext cx="3143105" cy="316787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F797B88-3DEB-418B-9187-874629074B78}"/>
              </a:ext>
            </a:extLst>
          </p:cNvPr>
          <p:cNvSpPr/>
          <p:nvPr/>
        </p:nvSpPr>
        <p:spPr>
          <a:xfrm>
            <a:off x="7094854" y="3012440"/>
            <a:ext cx="1047433" cy="83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3C04AE-D11B-46F7-9586-773F09F9D99D}"/>
              </a:ext>
            </a:extLst>
          </p:cNvPr>
          <p:cNvSpPr/>
          <p:nvPr/>
        </p:nvSpPr>
        <p:spPr>
          <a:xfrm>
            <a:off x="8610600" y="4495800"/>
            <a:ext cx="2164080" cy="462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96671-7904-4B2B-BA95-80989AC4E767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ECD651-9368-4586-A7AA-A08935ADF634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A5242D-45E1-4EC5-8CF9-8276F1508086}"/>
              </a:ext>
            </a:extLst>
          </p:cNvPr>
          <p:cNvSpPr txBox="1"/>
          <p:nvPr/>
        </p:nvSpPr>
        <p:spPr>
          <a:xfrm>
            <a:off x="705167" y="573540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http://web.archive.org/web/20200920145452if_/https://www.amazon.com/Exercise-Bikes-Cardio-Training/s?rh=n%3A3407781&amp;page=2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0549DF-B880-4413-B67A-92D8126659CB}"/>
              </a:ext>
            </a:extLst>
          </p:cNvPr>
          <p:cNvSpPr txBox="1"/>
          <p:nvPr/>
        </p:nvSpPr>
        <p:spPr>
          <a:xfrm>
            <a:off x="7184390" y="5493383"/>
            <a:ext cx="5016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http://web.archive.org/web/20200920145452/https://www.amazon.com/Echelon-EX-PRIME-Smart-Connect-Fitness/dp/B088BBR84Z?dchild=1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2282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E6FC64-068C-4C91-B5E9-7FC598CD0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Latest Amazon Link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A1FBB-477B-4DE8-A34F-2FCE284DCE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7247" y="5675337"/>
            <a:ext cx="6516354" cy="5721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https://www.amazon.com/dp/B08K4GS4KN/ref=as_li_ss_tl?ie=UTF8&amp;linkCode=sl1&amp;tag=pinterest723-20&amp;linkId=0420ae681e7e894a7c14386e2964bb41&amp;language=en_US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42821-C114-47DB-A0D2-A40A40EF1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79" y="1435546"/>
            <a:ext cx="5892527" cy="414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6C40FC-A2D0-4E21-AC3E-E1404897A4DB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E2EDE-8135-42EB-945F-6D5B3473C5D6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36200-8762-403C-8E17-F689706F1D1D}"/>
              </a:ext>
            </a:extLst>
          </p:cNvPr>
          <p:cNvSpPr txBox="1"/>
          <p:nvPr/>
        </p:nvSpPr>
        <p:spPr>
          <a:xfrm>
            <a:off x="7270750" y="1628055"/>
            <a:ext cx="4508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Internet Archive Link:</a:t>
            </a:r>
          </a:p>
          <a:p>
            <a:r>
              <a:rPr lang="en-US" sz="1400" dirty="0">
                <a:hlinkClick r:id="rId4"/>
              </a:rPr>
              <a:t>https://web.archive.org/web/20201022035654/https://www.amazon.com/dp/B08K4GS4KN/ref=as_li_ss_tl?ie=UTF8&amp;linkCode=sl1&amp;tag=pinterest723-20&amp;linkId=0420ae681e7e894a7c14386e2964bb41&amp;language=en_US</a:t>
            </a:r>
            <a:endParaRPr lang="en-US" sz="14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Archive.is Link:</a:t>
            </a:r>
          </a:p>
          <a:p>
            <a:r>
              <a:rPr lang="en-US" dirty="0">
                <a:hlinkClick r:id="rId5"/>
              </a:rPr>
              <a:t>https://archive.is/cUNLH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48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9C2C3DF-AAFA-491A-A73B-081F6F216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" y="1843400"/>
            <a:ext cx="2777410" cy="139692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E3DB0E-4380-440E-8724-327BA50266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Timeline of Events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456DD1-B264-4F89-98C0-6A7F40AF8AE4}"/>
              </a:ext>
            </a:extLst>
          </p:cNvPr>
          <p:cNvCxnSpPr>
            <a:cxnSpLocks/>
          </p:cNvCxnSpPr>
          <p:nvPr/>
        </p:nvCxnSpPr>
        <p:spPr>
          <a:xfrm>
            <a:off x="1858436" y="3749041"/>
            <a:ext cx="8111064" cy="130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3ECB8F4-DFB5-415A-BDE0-E328E828A0C1}"/>
              </a:ext>
            </a:extLst>
          </p:cNvPr>
          <p:cNvSpPr txBox="1"/>
          <p:nvPr/>
        </p:nvSpPr>
        <p:spPr>
          <a:xfrm>
            <a:off x="1528236" y="3937000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01, 2020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9FC4D4-8985-41AE-A43B-38E77D97841F}"/>
              </a:ext>
            </a:extLst>
          </p:cNvPr>
          <p:cNvCxnSpPr/>
          <p:nvPr/>
        </p:nvCxnSpPr>
        <p:spPr>
          <a:xfrm>
            <a:off x="2371516" y="3562772"/>
            <a:ext cx="0" cy="279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D1085-D064-4AB4-9494-2D45C2CE38C8}"/>
              </a:ext>
            </a:extLst>
          </p:cNvPr>
          <p:cNvSpPr txBox="1"/>
          <p:nvPr/>
        </p:nvSpPr>
        <p:spPr>
          <a:xfrm>
            <a:off x="1761916" y="2931160"/>
            <a:ext cx="1529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Prime Bike Silent Release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CEFC6-2076-4725-997E-C75CDBE0C1CC}"/>
              </a:ext>
            </a:extLst>
          </p:cNvPr>
          <p:cNvSpPr txBox="1"/>
          <p:nvPr/>
        </p:nvSpPr>
        <p:spPr>
          <a:xfrm>
            <a:off x="4502616" y="4028440"/>
            <a:ext cx="21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September 21, 2020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5BD319-402A-421E-85AB-AE52F31CBB2D}"/>
              </a:ext>
            </a:extLst>
          </p:cNvPr>
          <p:cNvCxnSpPr/>
          <p:nvPr/>
        </p:nvCxnSpPr>
        <p:spPr>
          <a:xfrm>
            <a:off x="5549096" y="3551246"/>
            <a:ext cx="0" cy="279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62F73A-FA82-4FD5-B80D-7D3538A52399}"/>
              </a:ext>
            </a:extLst>
          </p:cNvPr>
          <p:cNvSpPr txBox="1"/>
          <p:nvPr/>
        </p:nvSpPr>
        <p:spPr>
          <a:xfrm>
            <a:off x="4934416" y="2955389"/>
            <a:ext cx="180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Prime Bike Official Release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673253-FAB0-4BDE-9605-FEE6F88699C3}"/>
              </a:ext>
            </a:extLst>
          </p:cNvPr>
          <p:cNvSpPr txBox="1"/>
          <p:nvPr/>
        </p:nvSpPr>
        <p:spPr>
          <a:xfrm>
            <a:off x="6742895" y="4028440"/>
            <a:ext cx="216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September 23, 2020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C657C-C0F3-402C-8363-3157A3421B72}"/>
              </a:ext>
            </a:extLst>
          </p:cNvPr>
          <p:cNvCxnSpPr/>
          <p:nvPr/>
        </p:nvCxnSpPr>
        <p:spPr>
          <a:xfrm>
            <a:off x="8002736" y="3572411"/>
            <a:ext cx="0" cy="279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4B8ECD-0A02-4BBB-BD6F-7A86A27DD67D}"/>
              </a:ext>
            </a:extLst>
          </p:cNvPr>
          <p:cNvSpPr txBox="1"/>
          <p:nvPr/>
        </p:nvSpPr>
        <p:spPr>
          <a:xfrm>
            <a:off x="7189936" y="2964964"/>
            <a:ext cx="180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Denies</a:t>
            </a:r>
          </a:p>
          <a:p>
            <a:r>
              <a:rPr lang="en-US" dirty="0"/>
              <a:t>Partnership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F4B76D-D41C-4117-8492-B5743A52D7BF}"/>
              </a:ext>
            </a:extLst>
          </p:cNvPr>
          <p:cNvSpPr/>
          <p:nvPr/>
        </p:nvSpPr>
        <p:spPr>
          <a:xfrm>
            <a:off x="156623" y="2369301"/>
            <a:ext cx="1031240" cy="116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4021205-F8F3-4D9A-B2EA-41F91029F94F}"/>
              </a:ext>
            </a:extLst>
          </p:cNvPr>
          <p:cNvSpPr/>
          <p:nvPr/>
        </p:nvSpPr>
        <p:spPr>
          <a:xfrm>
            <a:off x="4241" y="2463800"/>
            <a:ext cx="2367245" cy="1005841"/>
          </a:xfrm>
          <a:prstGeom prst="arc">
            <a:avLst>
              <a:gd name="adj1" fmla="val 16278713"/>
              <a:gd name="adj2" fmla="val 0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AB7A8C4-CF7E-4044-AFAE-BE6976109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555" y="1728212"/>
            <a:ext cx="3063961" cy="1221444"/>
          </a:xfrm>
          <a:prstGeom prst="rect">
            <a:avLst/>
          </a:prstGeom>
        </p:spPr>
      </p:pic>
      <p:sp>
        <p:nvSpPr>
          <p:cNvPr id="30" name="Arc 29">
            <a:extLst>
              <a:ext uri="{FF2B5EF4-FFF2-40B4-BE49-F238E27FC236}">
                <a16:creationId xmlns:a16="http://schemas.microsoft.com/office/drawing/2014/main" id="{32F151CA-8AF1-4EA5-A451-5B7C6B501E56}"/>
              </a:ext>
            </a:extLst>
          </p:cNvPr>
          <p:cNvSpPr/>
          <p:nvPr/>
        </p:nvSpPr>
        <p:spPr>
          <a:xfrm>
            <a:off x="2419817" y="2723827"/>
            <a:ext cx="3129280" cy="616058"/>
          </a:xfrm>
          <a:prstGeom prst="arc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799E7E8-584F-46C1-922F-0E7F9ED66717}"/>
              </a:ext>
            </a:extLst>
          </p:cNvPr>
          <p:cNvSpPr/>
          <p:nvPr/>
        </p:nvSpPr>
        <p:spPr>
          <a:xfrm>
            <a:off x="3273084" y="2681206"/>
            <a:ext cx="681925" cy="1162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2166F31-0859-41E0-BBC7-412C0A420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97" y="1728212"/>
            <a:ext cx="3824916" cy="79741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233EDF-1D02-405F-BE1C-F73C067A20E6}"/>
              </a:ext>
            </a:extLst>
          </p:cNvPr>
          <p:cNvCxnSpPr/>
          <p:nvPr/>
        </p:nvCxnSpPr>
        <p:spPr>
          <a:xfrm flipV="1">
            <a:off x="8002736" y="2509520"/>
            <a:ext cx="0" cy="582392"/>
          </a:xfrm>
          <a:prstGeom prst="line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F851BD8-938D-4856-AF5B-3DEBDC1BBB69}"/>
              </a:ext>
            </a:extLst>
          </p:cNvPr>
          <p:cNvSpPr/>
          <p:nvPr/>
        </p:nvSpPr>
        <p:spPr>
          <a:xfrm>
            <a:off x="7573867" y="2338934"/>
            <a:ext cx="720671" cy="1248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8CC9551F-DC97-4E76-AF3E-1FB16E3164BB}"/>
              </a:ext>
            </a:extLst>
          </p:cNvPr>
          <p:cNvSpPr/>
          <p:nvPr/>
        </p:nvSpPr>
        <p:spPr>
          <a:xfrm rot="9269829">
            <a:off x="8086152" y="3640557"/>
            <a:ext cx="1281046" cy="2152495"/>
          </a:xfrm>
          <a:prstGeom prst="arc">
            <a:avLst>
              <a:gd name="adj1" fmla="val 17338088"/>
              <a:gd name="adj2" fmla="val 3086494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D09665B-7C0B-4A1F-ACA1-C8231408D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720" y="4716804"/>
            <a:ext cx="2041034" cy="190756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9544184-C117-4561-84C1-5DB58E701468}"/>
              </a:ext>
            </a:extLst>
          </p:cNvPr>
          <p:cNvSpPr txBox="1"/>
          <p:nvPr/>
        </p:nvSpPr>
        <p:spPr>
          <a:xfrm>
            <a:off x="7116275" y="4716804"/>
            <a:ext cx="1955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Prime Bike is removed from site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1DE3B5-82E0-43DE-95D1-18553B170FEA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C028D-730D-421C-83E2-4C2871789958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</p:spTree>
    <p:extLst>
      <p:ext uri="{BB962C8B-B14F-4D97-AF65-F5344CB8AC3E}">
        <p14:creationId xmlns:p14="http://schemas.microsoft.com/office/powerpoint/2010/main" val="33282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943DA4-CF9D-468A-A621-13BF040D5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4800" b="1" dirty="0">
                <a:solidFill>
                  <a:srgbClr val="143157"/>
                </a:solidFill>
                <a:ea typeface="+mn-ea"/>
                <a:cs typeface="+mn-cs"/>
              </a:rPr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56F761-16C6-4BF4-BCB2-BF962213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Motivation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Web Archiving Analysis Tools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News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E-Commerce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Limitations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Timeline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Conclusion/Final Thoughts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33716-3B23-4B09-B093-BE173AE5750C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2B40B-F8F8-40F2-846B-1A8C74854C20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</p:spTree>
    <p:extLst>
      <p:ext uri="{BB962C8B-B14F-4D97-AF65-F5344CB8AC3E}">
        <p14:creationId xmlns:p14="http://schemas.microsoft.com/office/powerpoint/2010/main" val="2494999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9CA650-C80A-4271-9B59-CC995CFD6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6225524" cy="877887"/>
          </a:xfrm>
        </p:spPr>
        <p:txBody>
          <a:bodyPr/>
          <a:lstStyle/>
          <a:p>
            <a:r>
              <a:rPr lang="en-US" dirty="0"/>
              <a:t>Conclusions/Final thoughts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9F7CE-5A94-4815-A761-D49675654F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316" y="1347444"/>
            <a:ext cx="10134584" cy="4594225"/>
          </a:xfrm>
        </p:spPr>
        <p:txBody>
          <a:bodyPr>
            <a:normAutofit fontScale="92500"/>
          </a:bodyPr>
          <a:lstStyle/>
          <a:p>
            <a:r>
              <a:rPr lang="en-US" dirty="0"/>
              <a:t>It was surprising how Amazon was not archived well</a:t>
            </a:r>
          </a:p>
          <a:p>
            <a:r>
              <a:rPr lang="en-US" dirty="0"/>
              <a:t>The Yandex search engine, out of (16) other tools, was the only archived page that was recovered</a:t>
            </a:r>
          </a:p>
          <a:p>
            <a:r>
              <a:rPr lang="en-US" dirty="0"/>
              <a:t>Amazon had the “Prime Bike” listed on the Internet for approximately (54) days </a:t>
            </a:r>
          </a:p>
          <a:p>
            <a:r>
              <a:rPr lang="en-US" dirty="0"/>
              <a:t>Amazon does not ship to Russia, which raises suspicion why the link was cached on their search engine</a:t>
            </a:r>
          </a:p>
          <a:p>
            <a:r>
              <a:rPr lang="en-US" dirty="0"/>
              <a:t>News articles quickly changed their viewpoints from “Amazon-focused” to “Echelon-focused”</a:t>
            </a:r>
          </a:p>
          <a:p>
            <a:r>
              <a:rPr lang="en-US" dirty="0"/>
              <a:t>The Prime bike was available for over a month on Amazon. It seems there is more to this story than miscommunication like the Echelon CEO suggests:</a:t>
            </a:r>
          </a:p>
          <a:p>
            <a:pPr marL="457200" lvl="1" indent="0">
              <a:buNone/>
            </a:pPr>
            <a:r>
              <a:rPr lang="en-US" i="1" dirty="0"/>
              <a:t>"It's an exclusive bike for them, we're excited about it. We're coming out with a new name for the bike. It was a misunderstanding in their internal teams.“ – Lou </a:t>
            </a:r>
            <a:r>
              <a:rPr lang="en-US" i="1" dirty="0" err="1"/>
              <a:t>Lentine</a:t>
            </a:r>
            <a:r>
              <a:rPr lang="en-US" i="1" dirty="0"/>
              <a:t>  (Echelon CEO)</a:t>
            </a:r>
          </a:p>
          <a:p>
            <a:pPr marL="457200" lvl="1" indent="0">
              <a:buNone/>
            </a:pPr>
            <a:r>
              <a:rPr lang="en-US" sz="1200" i="1" dirty="0"/>
              <a:t>https://finance.yahoo.com/news/amazon-denies-working-echelon-prime-110717064.html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2C4A44-F0A8-43D0-BF6C-B9331C6A0184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E70D3-9833-44E3-8CE5-9090AB71CA48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</p:spTree>
    <p:extLst>
      <p:ext uri="{BB962C8B-B14F-4D97-AF65-F5344CB8AC3E}">
        <p14:creationId xmlns:p14="http://schemas.microsoft.com/office/powerpoint/2010/main" val="394786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2C0BAE-565A-DB4F-825F-1C73CE795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Introduction – Echelon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12B5-992C-DD4F-8D28-CD49D72800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Echelon is an immersive, at-home connected cycling experience starting at </a:t>
            </a:r>
            <a:r>
              <a:rPr lang="en-US" b="1" dirty="0"/>
              <a:t>$500.00</a:t>
            </a:r>
            <a:r>
              <a:rPr lang="en-US" dirty="0"/>
              <a:t> </a:t>
            </a:r>
          </a:p>
          <a:p>
            <a:r>
              <a:rPr lang="en-US" dirty="0"/>
              <a:t>A direct competitor to Peloton, an industry leader in the new age of digital fitness that sells a premium bike starting at </a:t>
            </a:r>
            <a:r>
              <a:rPr lang="en-US" b="1" dirty="0"/>
              <a:t>$1,895.00</a:t>
            </a:r>
          </a:p>
          <a:p>
            <a:r>
              <a:rPr lang="en-US" dirty="0"/>
              <a:t>Lou </a:t>
            </a:r>
            <a:r>
              <a:rPr lang="en-US" dirty="0" err="1"/>
              <a:t>Lentine</a:t>
            </a:r>
            <a:r>
              <a:rPr lang="en-US" dirty="0"/>
              <a:t> - CEO</a:t>
            </a:r>
          </a:p>
          <a:p>
            <a:r>
              <a:rPr lang="en-US" dirty="0"/>
              <a:t>Echelon officially announced the new Amazon Prime Bike, also known as Echelon Smart Connect Fitness Bike “EX-PRIME” on </a:t>
            </a:r>
            <a:r>
              <a:rPr lang="en-US" b="1" dirty="0"/>
              <a:t>September 21, 2020</a:t>
            </a:r>
          </a:p>
          <a:p>
            <a:r>
              <a:rPr lang="en-US" dirty="0"/>
              <a:t>A couple days later </a:t>
            </a:r>
            <a:r>
              <a:rPr lang="en-US" b="1" dirty="0"/>
              <a:t>September 23, 2020</a:t>
            </a:r>
            <a:r>
              <a:rPr lang="en-US" dirty="0"/>
              <a:t>; Amazon denied partnering with Echelon on the bike and halted all sales on their site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DB6FE-6A50-4F15-8A12-4C1B4EBDD0C1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605CA-AF3E-468C-83D8-8F29D51A616A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B900C-7816-42D6-BAD8-5B504965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480" y="1347444"/>
            <a:ext cx="2637790" cy="3629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BABA0-67BC-4B22-BCDB-6B735A2CF70A}"/>
              </a:ext>
            </a:extLst>
          </p:cNvPr>
          <p:cNvSpPr txBox="1"/>
          <p:nvPr/>
        </p:nvSpPr>
        <p:spPr>
          <a:xfrm>
            <a:off x="9337411" y="5094585"/>
            <a:ext cx="2605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https://cdn.geekwire.com/wp-content/uploads/2020/09/Screen-Shot-2020-09-22-at-9.41.42-AM.png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5902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8D72A6-21AA-41E9-9565-EDD2BC9468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708AA-E4CC-42A6-8846-0A7D55E80A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Amazon disavows the $500 “Prime Bike,” saying it has no formal connection to the product.</a:t>
            </a:r>
          </a:p>
          <a:p>
            <a:r>
              <a:rPr lang="en-US" dirty="0"/>
              <a:t>The Echelon CEO announced the “EX-Prime Smart Connect Bike,” also known as the “Prime Bike” was developed in collaboration with Amazon. The CEO quotes:</a:t>
            </a:r>
          </a:p>
          <a:p>
            <a:pPr marL="457200" lvl="1" indent="0">
              <a:buNone/>
            </a:pPr>
            <a:r>
              <a:rPr lang="en-US" i="1" dirty="0"/>
              <a:t>"Amazon is looking to us to partner on their first-ever connected fitness product is recognition of our commitment to deliver quality at a reasonable price-point as reflected in our explosive growth over the last year.“</a:t>
            </a:r>
          </a:p>
          <a:p>
            <a:r>
              <a:rPr lang="en-US" dirty="0"/>
              <a:t>There are multiple news stories suggesting different views</a:t>
            </a:r>
          </a:p>
          <a:p>
            <a:endParaRPr lang="en-US" dirty="0"/>
          </a:p>
          <a:p>
            <a:r>
              <a:rPr lang="en-US" b="1" dirty="0"/>
              <a:t>I want to investigate the Echelon bike and if in fact they were truly advertising their bike as a “Amazon Prime Bike”.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1C7DA-CA4A-45B2-AB25-25C9415A1E36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785EE7-226B-41A3-B51D-52F03A41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930" y="1903095"/>
            <a:ext cx="2552700" cy="146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C4F30-2C2A-4E31-8824-CA634C61B059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64819-0878-4FA9-A535-7D4DE13C28F7}"/>
              </a:ext>
            </a:extLst>
          </p:cNvPr>
          <p:cNvSpPr txBox="1"/>
          <p:nvPr/>
        </p:nvSpPr>
        <p:spPr>
          <a:xfrm>
            <a:off x="9408160" y="3488056"/>
            <a:ext cx="2881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dirty="0">
                <a:hlinkClick r:id="rId3"/>
              </a:rPr>
              <a:t>https://www.amazon.com/Echelon-EX-PRIME-Smart-Connect-Fitness/dp/B088BBR84Z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75733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555F95-59F5-4A73-8B67-31221B7EAE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Web Archiving Analysis Tools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8BA82-6807-4B19-8C71-AA2C70193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060" y="3029019"/>
            <a:ext cx="22479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A91A4-020F-4BCE-8459-861CC0C8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45" y="2143834"/>
            <a:ext cx="22860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800A08-BA94-4039-BCEF-422DDAAB3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387" y="1689395"/>
            <a:ext cx="2226945" cy="6478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AA73A4-A05A-486A-A1E0-E2B764D9D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907" y="3029019"/>
            <a:ext cx="1014413" cy="124589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5C7EC30-9C86-4A6B-8B58-2222F7BDF2E0}"/>
              </a:ext>
            </a:extLst>
          </p:cNvPr>
          <p:cNvSpPr/>
          <p:nvPr/>
        </p:nvSpPr>
        <p:spPr>
          <a:xfrm>
            <a:off x="986790" y="1257379"/>
            <a:ext cx="10297160" cy="506722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F31FD4-60B4-4752-871A-EAA20A092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487" y="4808272"/>
            <a:ext cx="1428750" cy="485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011CBD-FC89-43EC-9427-A8C1DBFDBF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395" y="5467535"/>
            <a:ext cx="1604645" cy="7339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A9CBD3-E61A-4075-82F4-049A2F042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3447" y="5210492"/>
            <a:ext cx="1609179" cy="723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8E06B7-88FD-4F57-8441-A4D82535F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3808" y="4172453"/>
            <a:ext cx="1618101" cy="3999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BB8D6D6-1419-44D2-B184-08BFC75AC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4561" y="3639264"/>
            <a:ext cx="2095500" cy="5143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E6CFD2-309A-4AB2-BEB3-7E17411CD7ED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CC5EA-7725-47EB-80E0-63D0E73BBA32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</p:spTree>
    <p:extLst>
      <p:ext uri="{BB962C8B-B14F-4D97-AF65-F5344CB8AC3E}">
        <p14:creationId xmlns:p14="http://schemas.microsoft.com/office/powerpoint/2010/main" val="234602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7EE93-3D6D-43FF-A3FE-4BA541A248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458068"/>
            <a:ext cx="8636000" cy="877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Press Release was removed following Amazon response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D6923-CC1A-459E-9F48-9DF478B94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4" y="1225689"/>
            <a:ext cx="4855286" cy="4425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73C4B-C3B0-4B64-87D9-D3C0385F9B6B}"/>
              </a:ext>
            </a:extLst>
          </p:cNvPr>
          <p:cNvSpPr txBox="1"/>
          <p:nvPr/>
        </p:nvSpPr>
        <p:spPr>
          <a:xfrm>
            <a:off x="7340600" y="1267460"/>
            <a:ext cx="4752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Provided Sept. 21, 16:20 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link is now unreachable at Sept 23, 04:52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https://www.prnewswire.com/news-releases/echelon-launches-amazon-exclusive-connected-bike-301134962.html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8598ED-7C86-4068-9F4B-590999342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28" y="2743418"/>
            <a:ext cx="3701472" cy="3177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552C0-1A9F-4A50-AF1B-0D71527F501F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6E7196-8AEB-4B36-8E2C-7D12DA8BB703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4C6693-C341-4D4B-8B8B-373F0007577C}"/>
              </a:ext>
            </a:extLst>
          </p:cNvPr>
          <p:cNvSpPr txBox="1"/>
          <p:nvPr/>
        </p:nvSpPr>
        <p:spPr>
          <a:xfrm>
            <a:off x="2153920" y="5578875"/>
            <a:ext cx="278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- Archived Press Release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5541CF-C558-4696-88F7-0842C719C312}"/>
              </a:ext>
            </a:extLst>
          </p:cNvPr>
          <p:cNvSpPr txBox="1"/>
          <p:nvPr/>
        </p:nvSpPr>
        <p:spPr>
          <a:xfrm>
            <a:off x="8322310" y="5883267"/>
            <a:ext cx="278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- Press Release Removed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8E2CF-3B0D-438B-9937-B6BCBB2031C0}"/>
              </a:ext>
            </a:extLst>
          </p:cNvPr>
          <p:cNvSpPr txBox="1"/>
          <p:nvPr/>
        </p:nvSpPr>
        <p:spPr>
          <a:xfrm>
            <a:off x="823980" y="5815156"/>
            <a:ext cx="44069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https://web.archive.org/web/20200923010459/https://www.prnewswire.com/news-releases/echelon-launches-amazon-exclusive-connected-bike-301134962.html</a:t>
            </a:r>
            <a:endParaRPr 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03548-A64E-4397-A68F-C9158AD9D113}"/>
              </a:ext>
            </a:extLst>
          </p:cNvPr>
          <p:cNvSpPr txBox="1"/>
          <p:nvPr/>
        </p:nvSpPr>
        <p:spPr>
          <a:xfrm>
            <a:off x="7666548" y="6046010"/>
            <a:ext cx="37014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https://www.prnewswire.com/news-releases/echelon-launches-amazon-exclusive-connected-bike-301134962.html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7484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18F0B5-F797-41AD-94A2-1D65DDBF83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3400" y="272172"/>
            <a:ext cx="9495155" cy="877887"/>
          </a:xfrm>
        </p:spPr>
        <p:txBody>
          <a:bodyPr>
            <a:normAutofit/>
          </a:bodyPr>
          <a:lstStyle/>
          <a:p>
            <a:r>
              <a:rPr lang="en-US" dirty="0"/>
              <a:t>Article titles began to change once Amazon denied partnering with Echelon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FFD79-CD05-40BA-9609-ACD27C9A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90" y="1671320"/>
            <a:ext cx="5253443" cy="4348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E5A5C-2E56-4425-AC4A-B09187662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473" y="1625600"/>
            <a:ext cx="5207152" cy="43891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036F5F-6946-4907-839A-2FF3F660B0E5}"/>
              </a:ext>
            </a:extLst>
          </p:cNvPr>
          <p:cNvSpPr txBox="1"/>
          <p:nvPr/>
        </p:nvSpPr>
        <p:spPr>
          <a:xfrm>
            <a:off x="6138039" y="6028690"/>
            <a:ext cx="67284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hlinkClick r:id="rId4"/>
              </a:rPr>
              <a:t>https://www.nbcnews.com/shopping/fitness/amazon-prime-echelon-exercise-stationary-bike-n1240627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542B57-CF22-44D1-862F-BA1B53818F4E}"/>
              </a:ext>
            </a:extLst>
          </p:cNvPr>
          <p:cNvSpPr/>
          <p:nvPr/>
        </p:nvSpPr>
        <p:spPr>
          <a:xfrm>
            <a:off x="7569200" y="5689600"/>
            <a:ext cx="1295400" cy="172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1BCE4-6A1A-4820-BF95-70698C0FA932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E9A6B5-8529-4EC3-AF05-E0201BDA1C3F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41622-3834-4F8E-A053-DADE1C81D513}"/>
              </a:ext>
            </a:extLst>
          </p:cNvPr>
          <p:cNvSpPr txBox="1"/>
          <p:nvPr/>
        </p:nvSpPr>
        <p:spPr>
          <a:xfrm>
            <a:off x="1249680" y="1275080"/>
            <a:ext cx="909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Article titles began to change once Amazon denied partnering with Echelon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D72CF-89C6-4873-BE2C-5895C9C98301}"/>
              </a:ext>
            </a:extLst>
          </p:cNvPr>
          <p:cNvSpPr txBox="1"/>
          <p:nvPr/>
        </p:nvSpPr>
        <p:spPr>
          <a:xfrm>
            <a:off x="625128" y="6009811"/>
            <a:ext cx="5584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https://web.archive.org/web/20200922185859/https://www.nbcnews.com/shopping/fitness/amazon-prime-echelon-exercise-stationary-bike-n1240627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0242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A01712-4153-4D7A-8849-C4E3BB4753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6316" y="458068"/>
            <a:ext cx="9137634" cy="877887"/>
          </a:xfrm>
        </p:spPr>
        <p:txBody>
          <a:bodyPr/>
          <a:lstStyle/>
          <a:p>
            <a:r>
              <a:rPr lang="en-US" dirty="0"/>
              <a:t>Business Insider stated Membership Required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D3A93-27AB-447C-95AC-0C17D542BF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71716" y="6019801"/>
            <a:ext cx="8461095" cy="277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hlinkClick r:id="rId2"/>
              </a:rPr>
              <a:t>https://www.businessinsider.com/amazons-prime-bike-echelon-costs-prime-members-only-499-2020-9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B2CD0-B0A3-450D-97EB-20C9C4781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24" y="1439086"/>
            <a:ext cx="6041956" cy="4237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9A995A-A013-41F7-8673-E9E3E6A6FD80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323D38-900B-4DF2-ACF8-FFEAB854C78D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487D48-504D-49D3-84E2-8257B146EF60}"/>
              </a:ext>
            </a:extLst>
          </p:cNvPr>
          <p:cNvSpPr txBox="1"/>
          <p:nvPr/>
        </p:nvSpPr>
        <p:spPr>
          <a:xfrm>
            <a:off x="294640" y="1618847"/>
            <a:ext cx="405892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Busines Insider article on the right stated that you had to be an Amazon member to buy the new bike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This statement could suggest your $119 annual Amazon Prime membership has fitness benefits.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0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72F5FE-1D95-4F44-A0A4-9994EC59B3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Slickdeals.net Frontpage Deal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01A0F-94ED-40BA-ABA8-D6362C7EE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8" y="1539240"/>
            <a:ext cx="4556298" cy="3271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F63431-E5CC-4807-8765-78A565C57385}"/>
              </a:ext>
            </a:extLst>
          </p:cNvPr>
          <p:cNvSpPr txBox="1"/>
          <p:nvPr/>
        </p:nvSpPr>
        <p:spPr>
          <a:xfrm>
            <a:off x="284059" y="4961762"/>
            <a:ext cx="46121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https://slickdeals.net/f/14335583-echelon-smart-connect-fitness-bike-ex-prime-amazon-499-99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0B76F7-86AA-4B4F-936E-ADD38E19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470" y="1367918"/>
            <a:ext cx="3867050" cy="361416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39718D8-AEB1-4E82-9457-29577BDD015C}"/>
              </a:ext>
            </a:extLst>
          </p:cNvPr>
          <p:cNvSpPr/>
          <p:nvPr/>
        </p:nvSpPr>
        <p:spPr>
          <a:xfrm>
            <a:off x="5567680" y="3048000"/>
            <a:ext cx="1508760" cy="436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4016C5-65CE-4DA1-A9E7-4F7E4B3A7405}"/>
              </a:ext>
            </a:extLst>
          </p:cNvPr>
          <p:cNvSpPr txBox="1"/>
          <p:nvPr/>
        </p:nvSpPr>
        <p:spPr>
          <a:xfrm>
            <a:off x="6360160" y="5503426"/>
            <a:ext cx="5608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https://www.amazon.com/gp/product/B088BBR84Z/ref=ox_sc_act_title_1?tag=slicinc-20&amp;ascsubtag=bd07a60e12eb11eb924c82142f90b8d80INT&amp;smid=ATVPDKIKX0DER&amp;psc=1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D03794-FCAE-465F-9860-3415229D3568}"/>
              </a:ext>
            </a:extLst>
          </p:cNvPr>
          <p:cNvSpPr txBox="1"/>
          <p:nvPr/>
        </p:nvSpPr>
        <p:spPr>
          <a:xfrm>
            <a:off x="11283950" y="6369154"/>
            <a:ext cx="438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D3F8F-A916-46E2-9646-FA45AF8D20B6}"/>
              </a:ext>
            </a:extLst>
          </p:cNvPr>
          <p:cNvSpPr txBox="1"/>
          <p:nvPr/>
        </p:nvSpPr>
        <p:spPr>
          <a:xfrm>
            <a:off x="3063432" y="6399932"/>
            <a:ext cx="5567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Evan Savaria, </a:t>
            </a: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2020-10-22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Digital Fitness Archiving, Amazon Prime Bike</a:t>
            </a:r>
          </a:p>
        </p:txBody>
      </p:sp>
    </p:spTree>
    <p:extLst>
      <p:ext uri="{BB962C8B-B14F-4D97-AF65-F5344CB8AC3E}">
        <p14:creationId xmlns:p14="http://schemas.microsoft.com/office/powerpoint/2010/main" val="348578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6307</TotalTime>
  <Words>1975</Words>
  <Application>Microsoft Office PowerPoint</Application>
  <PresentationFormat>Widescreen</PresentationFormat>
  <Paragraphs>173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 Light</vt:lpstr>
      <vt:lpstr>Roboto</vt:lpstr>
      <vt:lpstr>arial</vt:lpstr>
      <vt:lpstr>Calibri</vt:lpstr>
      <vt:lpstr>Office Theme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Manganiello</dc:creator>
  <cp:lastModifiedBy>Evan Savaria</cp:lastModifiedBy>
  <cp:revision>341</cp:revision>
  <dcterms:created xsi:type="dcterms:W3CDTF">2018-11-06T18:12:13Z</dcterms:created>
  <dcterms:modified xsi:type="dcterms:W3CDTF">2020-10-22T13:35:13Z</dcterms:modified>
</cp:coreProperties>
</file>